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ثانياً: الملامح السلبية لعصر المعلومات</a:t>
            </a:r>
            <a:endParaRPr lang="ar-JO" dirty="0"/>
          </a:p>
        </p:txBody>
      </p:sp>
      <p:sp>
        <p:nvSpPr>
          <p:cNvPr id="3" name="عنصر نائب للمحتوى 2"/>
          <p:cNvSpPr>
            <a:spLocks noGrp="1"/>
          </p:cNvSpPr>
          <p:nvPr>
            <p:ph idx="1"/>
          </p:nvPr>
        </p:nvSpPr>
        <p:spPr/>
        <p:txBody>
          <a:bodyPr>
            <a:normAutofit fontScale="77500" lnSpcReduction="20000"/>
          </a:bodyPr>
          <a:lstStyle/>
          <a:p>
            <a:r>
              <a:rPr lang="ar-SA" b="1" dirty="0"/>
              <a:t>من جانب آخر فقد جلبت ثورة المعلومات الجديدة هذه معها عدداً من العيوب والسلبيات على مجتمع المعلومات الجديد، وخاصة بما يتعلق بالدول النامية، من أهمها</a:t>
            </a:r>
            <a:r>
              <a:rPr lang="en-US" b="1" dirty="0"/>
              <a:t>:</a:t>
            </a:r>
            <a:br>
              <a:rPr lang="en-US" b="1" dirty="0"/>
            </a:br>
            <a:r>
              <a:rPr lang="en-US" b="1" dirty="0"/>
              <a:t>1. </a:t>
            </a:r>
            <a:r>
              <a:rPr lang="ar-SA" b="1" dirty="0"/>
              <a:t>التوزيع الجغرافي غير المتناسب للمعلومات. ففي الوقت الذي تتوفر فيه كل أنواع المعلومات في منطقة محددة من العالم، يوجد فقر شديد للمعلومات في مناطق أخرى. فالدول المقتدرة الصناعية تتوفر لها جميع أنواع المعلومات، وجميع أنواع تكنولوجيات المعلومات والاتصالات، بينما زادت الدول النامية فقراً، وأحياناً عزلة، في هذا المجال. بل وأصبح يحجب عن بعضها المعلومات المهمة</a:t>
            </a:r>
            <a:r>
              <a:rPr lang="en-US" b="1" dirty="0"/>
              <a:t>.</a:t>
            </a:r>
            <a:br>
              <a:rPr lang="en-US" b="1" dirty="0"/>
            </a:br>
            <a:r>
              <a:rPr lang="en-US" b="1" dirty="0"/>
              <a:t>2. </a:t>
            </a:r>
            <a:r>
              <a:rPr lang="ar-SA" b="1" dirty="0"/>
              <a:t>السـيطرة على المعلومات، وأمنية المعلومات</a:t>
            </a:r>
            <a:r>
              <a:rPr lang="en-US" b="1" dirty="0"/>
              <a:t> (Information Security) </a:t>
            </a:r>
            <a:r>
              <a:rPr lang="ar-SA" b="1" dirty="0"/>
              <a:t>وقرصـنة المعلومات</a:t>
            </a:r>
            <a:r>
              <a:rPr lang="en-US" b="1" dirty="0"/>
              <a:t> (Information Piracy) </a:t>
            </a:r>
            <a:r>
              <a:rPr lang="ar-SA" b="1" dirty="0"/>
              <a:t>وفيروسات الحواسيب</a:t>
            </a:r>
            <a:r>
              <a:rPr lang="en-US" b="1" dirty="0"/>
              <a:t> (Computer Viruses)</a:t>
            </a:r>
            <a:r>
              <a:rPr lang="ar-SA" b="1" dirty="0"/>
              <a:t>، أصبحت من الأمور التي تقلق الدول النامية والدول الصناعية على حد سواء</a:t>
            </a:r>
            <a:r>
              <a:rPr lang="en-US" b="1" dirty="0"/>
              <a:t>.</a:t>
            </a:r>
            <a:br>
              <a:rPr lang="en-US" b="1" dirty="0"/>
            </a:br>
            <a:endParaRPr lang="ar-JO" dirty="0"/>
          </a:p>
        </p:txBody>
      </p:sp>
    </p:spTree>
    <p:extLst>
      <p:ext uri="{BB962C8B-B14F-4D97-AF65-F5344CB8AC3E}">
        <p14:creationId xmlns:p14="http://schemas.microsoft.com/office/powerpoint/2010/main" val="28544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en-US" b="1" dirty="0"/>
              <a:t>3. </a:t>
            </a:r>
            <a:r>
              <a:rPr lang="ar-SA" b="1" dirty="0"/>
              <a:t>حقوق التأليف والنشر، والتشريعات الحكومية الخاصة بتدفق المعلومات أصبحت تحد من تدفق المعلومات</a:t>
            </a:r>
            <a:r>
              <a:rPr lang="en-US" b="1" dirty="0"/>
              <a:t>.</a:t>
            </a:r>
            <a:br>
              <a:rPr lang="en-US" b="1" dirty="0"/>
            </a:br>
            <a:r>
              <a:rPr lang="en-US" b="1" dirty="0"/>
              <a:t>4. </a:t>
            </a:r>
            <a:r>
              <a:rPr lang="ar-SA" b="1" dirty="0"/>
              <a:t>الحواجز اللغوية، خاصة وأن معظم المعلومات هي ليست بلغات الدول النامية، ومنها الدول المتحدثة باللغة العربية</a:t>
            </a:r>
            <a:r>
              <a:rPr lang="en-US" b="1" dirty="0"/>
              <a:t>.</a:t>
            </a:r>
            <a:br>
              <a:rPr lang="en-US" b="1" dirty="0"/>
            </a:br>
            <a:r>
              <a:rPr lang="en-US" b="1" dirty="0"/>
              <a:t>5. </a:t>
            </a:r>
            <a:r>
              <a:rPr lang="ar-SA" b="1" dirty="0"/>
              <a:t>دور الجهات المعنية، وخاصة في الدول النامية، في حجب أنواع مختلفة من المعلومات تحت ذرائع وحجج اجتماعية وسياسية ودينية مختلفة، مما قد يؤثر سلباً في وصول الباحثين الحقيقيين إلى المعلومات البحثية المطلوبة</a:t>
            </a:r>
            <a:r>
              <a:rPr lang="en-US" b="1" dirty="0"/>
              <a:t>.</a:t>
            </a:r>
            <a:br>
              <a:rPr lang="en-US" b="1" dirty="0"/>
            </a:br>
            <a:r>
              <a:rPr lang="en-US" b="1" dirty="0"/>
              <a:t>6. </a:t>
            </a:r>
            <a:r>
              <a:rPr lang="ar-SA" b="1" dirty="0"/>
              <a:t>استخدام تكنولوجيا المعلومات كمظهر حضاري فحسب، في العديد من مجتمعات الدول النامية. وأصبح الدافع هو المباهاة الإعلامية أو الاجتماعية، أكثر منه الاستفادة من المعلومات للوصول إلى المعرفة، ومن ثم إنتاج معلومات جديدة مفيدة عنها. كذلك فقد اقتصر استثمار العديد من الدول النامية للتكنولوجيات على شراء واقتناء الأجهزة، أو تجميع أجزاءها المستوردة. ولم تعط فرصة للدخول الفعلي في مجال المعرفة</a:t>
            </a:r>
            <a:r>
              <a:rPr lang="en-US" b="1" dirty="0"/>
              <a:t> (Know How) </a:t>
            </a:r>
            <a:r>
              <a:rPr lang="ar-SA" b="1" dirty="0"/>
              <a:t>والتصنيع، ومعرفة أسرار وتطورات مثل تلك التكنولوجيات، مع وجود استثناءات هنا وهناك، بموافقة ومباركة بعض الدول الصناعية أو بالرغم منها</a:t>
            </a:r>
            <a:r>
              <a:rPr lang="en-US" b="1" dirty="0"/>
              <a:t>.</a:t>
            </a:r>
            <a:br>
              <a:rPr lang="en-US" b="1" dirty="0"/>
            </a:br>
            <a:endParaRPr lang="ar-JO" dirty="0"/>
          </a:p>
        </p:txBody>
      </p:sp>
    </p:spTree>
    <p:extLst>
      <p:ext uri="{BB962C8B-B14F-4D97-AF65-F5344CB8AC3E}">
        <p14:creationId xmlns:p14="http://schemas.microsoft.com/office/powerpoint/2010/main" val="255266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en-US" b="1" dirty="0"/>
              <a:t>7. </a:t>
            </a:r>
            <a:r>
              <a:rPr lang="ar-SA" b="1" dirty="0"/>
              <a:t>الأمية التكنولوجية، وعدم المعرفة الدقيقة في استثمار إمكانات تكنولوجيا الحواسيب خصوصاً والتكنولوجيات الأخرى المصاحبة لها، لا زالت عقبة تقف في وجه العديد من إفراد المجتمع، في عموم المجتمعات المستخدمة لمثل هذه التكنولوجيات، إلا أنه في المجتمعات النامية أكثر منه في المجتمعات الصناعية</a:t>
            </a:r>
            <a:r>
              <a:rPr lang="en-US" b="1" dirty="0"/>
              <a:t>.</a:t>
            </a:r>
            <a:br>
              <a:rPr lang="en-US" b="1" dirty="0"/>
            </a:br>
            <a:r>
              <a:rPr lang="en-US" b="1" dirty="0"/>
              <a:t>8. </a:t>
            </a:r>
            <a:r>
              <a:rPr lang="ar-SA" b="1" dirty="0"/>
              <a:t>البيئة التكنولوجية الضعيفة، وغياب التنسيق بين المتخصصين في علوم الحواسيب والبرمجة من جهة، وبين المتخصصين في التعامل الموضوعي مع مصادر المعلومات وتوثيقها، في المكتبات ومراكز البحوث والمعلومات. إضافة إلى احتمالات وجود بعض من الاتجاهات التقليدية القديمة التي تقاوم التغيير</a:t>
            </a:r>
            <a:r>
              <a:rPr lang="en-US" b="1" dirty="0"/>
              <a:t>.</a:t>
            </a:r>
            <a:br>
              <a:rPr lang="en-US" b="1" dirty="0"/>
            </a:br>
            <a:r>
              <a:rPr lang="en-US" b="1" dirty="0"/>
              <a:t>9. </a:t>
            </a:r>
            <a:r>
              <a:rPr lang="ar-SA" b="1" dirty="0"/>
              <a:t>يعتقد بعض المفكرين إلى أن الاعتماد الكبير على تكنولوجيا المعلومات، وخاصة بعد ظهور مسألة الذكاء الاصطناعي، سيؤدي إلى ما يسمى بتسطيح العقل البشري، والاعتماد على الآلة لتؤدي</a:t>
            </a:r>
            <a:r>
              <a:rPr lang="en-US" b="1" dirty="0"/>
              <a:t/>
            </a:r>
            <a:br>
              <a:rPr lang="en-US" b="1" dirty="0"/>
            </a:br>
            <a:r>
              <a:rPr lang="ar-SA" b="1" dirty="0"/>
              <a:t>التفكير، بدلاً من الإنسان، والقيام بالخطوات الإبداعية المطلوبة</a:t>
            </a:r>
            <a:r>
              <a:rPr lang="en-US" b="1" dirty="0"/>
              <a:t>.</a:t>
            </a:r>
            <a:br>
              <a:rPr lang="en-US" b="1" dirty="0"/>
            </a:br>
            <a:endParaRPr lang="ar-JO" dirty="0"/>
          </a:p>
        </p:txBody>
      </p:sp>
    </p:spTree>
    <p:extLst>
      <p:ext uri="{BB962C8B-B14F-4D97-AF65-F5344CB8AC3E}">
        <p14:creationId xmlns:p14="http://schemas.microsoft.com/office/powerpoint/2010/main" val="3563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r>
              <a:rPr lang="en-US" b="1" dirty="0"/>
              <a:t/>
            </a:r>
            <a:br>
              <a:rPr lang="en-US" b="1" dirty="0"/>
            </a:br>
            <a:r>
              <a:rPr lang="en-US" b="1" dirty="0" smtClean="0"/>
              <a:t>10</a:t>
            </a:r>
            <a:r>
              <a:rPr lang="en-US" b="1" dirty="0"/>
              <a:t>. </a:t>
            </a:r>
            <a:r>
              <a:rPr lang="ar-SA" b="1" dirty="0"/>
              <a:t>قلة أو ضعف القوى العاملة الفنية، وقلة كفاءة التدريب والتأهيل، خاصة وأن التغييرات سريعة في مجال ظهور الحواسيب والتكنولوجيات المصاحبة الأخرى</a:t>
            </a:r>
            <a:r>
              <a:rPr lang="en-US" b="1" dirty="0"/>
              <a:t>.</a:t>
            </a:r>
            <a:br>
              <a:rPr lang="en-US" b="1" dirty="0"/>
            </a:br>
            <a:r>
              <a:rPr lang="en-US" b="1" dirty="0"/>
              <a:t>11. </a:t>
            </a:r>
            <a:r>
              <a:rPr lang="ar-SA" b="1" dirty="0"/>
              <a:t>لم تتخذ المنظمات الدولية والإقليمية موقف جادة في ردم الهوة بين الدول الصناعي من جهة، والدول النامية من جهة أخرى، في مجال التطور التكنولوجي المعلوماتي، وفي عملية نقل التكنولوجية، إلا بحدود، مثل تبني أو تطوير البرامج الجاهزة</a:t>
            </a:r>
            <a:r>
              <a:rPr lang="en-US" b="1" dirty="0"/>
              <a:t> (Packages) </a:t>
            </a:r>
            <a:r>
              <a:rPr lang="ar-SA" b="1" dirty="0"/>
              <a:t>كما فعلت منظمة الأمم المتحدة للتربية والثقافة والعلوم (اليونسكو) بالنسبة إلى نظام التوثيـق الإلكترونـي، المعروف باسـم</a:t>
            </a:r>
            <a:r>
              <a:rPr lang="en-US" b="1" dirty="0"/>
              <a:t> (CDS/ISIS)</a:t>
            </a:r>
            <a:br>
              <a:rPr lang="en-US" b="1" dirty="0"/>
            </a:br>
            <a:endParaRPr lang="ar-JO" dirty="0"/>
          </a:p>
        </p:txBody>
      </p:sp>
    </p:spTree>
    <p:extLst>
      <p:ext uri="{BB962C8B-B14F-4D97-AF65-F5344CB8AC3E}">
        <p14:creationId xmlns:p14="http://schemas.microsoft.com/office/powerpoint/2010/main" val="110255975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ثانياً: الملامح السلبية لعصر المعلومات</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ثانياً: الملامح السلبية لعصر المعلومات</dc:title>
  <dc:creator>gega</dc:creator>
  <cp:lastModifiedBy>gega</cp:lastModifiedBy>
  <cp:revision>1</cp:revision>
  <dcterms:created xsi:type="dcterms:W3CDTF">2019-12-19T17:21:16Z</dcterms:created>
  <dcterms:modified xsi:type="dcterms:W3CDTF">2019-12-19T17:24:01Z</dcterms:modified>
</cp:coreProperties>
</file>